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slides/slide8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124AD9-9D30-40F0-B327-368779235953}" type="datetimeFigureOut">
              <a:rPr lang="en-US" smtClean="0"/>
              <a:pPr/>
              <a:t>9/8/2015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C725D-7C67-49C3-B44A-89BA1F40F2A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124AD9-9D30-40F0-B327-368779235953}" type="datetimeFigureOut">
              <a:rPr lang="en-US" smtClean="0"/>
              <a:pPr/>
              <a:t>9/8/2015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9C725D-7C67-49C3-B44A-89BA1F40F2A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FAS 424</a:t>
            </a:r>
            <a:br>
              <a:rPr lang="en-US" dirty="0" smtClean="0"/>
            </a:br>
            <a:r>
              <a:rPr lang="en-US" dirty="0" smtClean="0"/>
              <a:t>Animal Models in Biomed. Res. </a:t>
            </a:r>
            <a:endParaRPr lang="en-US" dirty="0"/>
          </a:p>
        </p:txBody>
      </p:sp>
      <p:sp>
        <p:nvSpPr>
          <p:cNvPr id="3" name="Subtitle 2"/>
          <p:cNvSpPr>
            <a:spLocks noGrp="1"/>
          </p:cNvSpPr>
          <p:nvPr>
            <p:ph type="subTitle" idx="1"/>
          </p:nvPr>
        </p:nvSpPr>
        <p:spPr/>
        <p:txBody>
          <a:bodyPr>
            <a:normAutofit/>
          </a:bodyPr>
          <a:lstStyle/>
          <a:p>
            <a:r>
              <a:rPr lang="en-US" sz="4000" dirty="0" smtClean="0">
                <a:solidFill>
                  <a:schemeClr val="tx1"/>
                </a:solidFill>
              </a:rPr>
              <a:t>Mammalian </a:t>
            </a:r>
            <a:r>
              <a:rPr lang="en-US" sz="4000" dirty="0">
                <a:solidFill>
                  <a:schemeClr val="tx1"/>
                </a:solidFill>
              </a:rPr>
              <a:t>Animals Used in Biomedical Research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r>
              <a:rPr lang="en-US" dirty="0" smtClean="0"/>
              <a:t>Rat - This rodent species is one of the most widely used organisms in medical research. In fact, it is believed to be the first domesticated laboratory mammal. The species that gave rise to all types of laboratory rat strains is </a:t>
            </a:r>
            <a:r>
              <a:rPr lang="en-US" i="1" dirty="0" smtClean="0"/>
              <a:t>Rattus norvegicus </a:t>
            </a:r>
            <a:r>
              <a:rPr lang="en-US" dirty="0" smtClean="0"/>
              <a:t>(brown rat). Over time, selective breeding produced the first strain of standardized rats known as the King Albino (later designated the PA strain).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a:buNone/>
            </a:pPr>
            <a:r>
              <a:rPr lang="en-US" dirty="0" smtClean="0"/>
              <a:t>	Other strains or “lines” include the Sprague Dawley, Fischer 344, Holtzman albino strains, Long-Evans, and Lister black hooded rats.</a:t>
            </a:r>
          </a:p>
          <a:p>
            <a:pPr>
              <a:buNone/>
            </a:pPr>
            <a:endParaRPr lang="en-US" sz="1600" dirty="0" smtClean="0"/>
          </a:p>
          <a:p>
            <a:pPr lvl="1">
              <a:buFont typeface="Wingdings" pitchFamily="2" charset="2"/>
              <a:buChar char="Ø"/>
            </a:pPr>
            <a:r>
              <a:rPr lang="en-US" sz="3200" dirty="0" smtClean="0"/>
              <a:t>Advantages</a:t>
            </a:r>
          </a:p>
          <a:p>
            <a:pPr lvl="1">
              <a:buNone/>
            </a:pPr>
            <a:endParaRPr lang="en-US" sz="1600" dirty="0" smtClean="0"/>
          </a:p>
          <a:p>
            <a:pPr lvl="2">
              <a:buFont typeface="Wingdings" pitchFamily="2" charset="2"/>
              <a:buChar char="ü"/>
            </a:pPr>
            <a:r>
              <a:rPr lang="en-US" sz="3200" dirty="0" smtClean="0"/>
              <a:t>Rats adapt well to new surroundings.</a:t>
            </a:r>
          </a:p>
          <a:p>
            <a:pPr lvl="2">
              <a:buFont typeface="Wingdings" pitchFamily="2" charset="2"/>
              <a:buChar char="ü"/>
            </a:pPr>
            <a:r>
              <a:rPr lang="en-US" sz="3200" dirty="0" smtClean="0"/>
              <a:t>Rats are easy to handle.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Rats have short pregnancy periods (21 to 23 days).</a:t>
            </a:r>
          </a:p>
          <a:p>
            <a:pPr lvl="2">
              <a:buFont typeface="Wingdings" pitchFamily="2" charset="2"/>
              <a:buChar char="ü"/>
            </a:pPr>
            <a:r>
              <a:rPr lang="en-US" sz="3200" dirty="0" smtClean="0"/>
              <a:t>Rats produce more offspring (10 to 12 pups per litter).</a:t>
            </a:r>
          </a:p>
          <a:p>
            <a:pPr lvl="2">
              <a:buFont typeface="Wingdings" pitchFamily="2" charset="2"/>
              <a:buChar char="ü"/>
            </a:pPr>
            <a:r>
              <a:rPr lang="en-US" sz="3200" dirty="0" smtClean="0"/>
              <a:t>Many symptoms of human conditions can be replicated in rats.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Research Areas</a:t>
            </a:r>
          </a:p>
          <a:p>
            <a:pPr lvl="1">
              <a:buNone/>
            </a:pPr>
            <a:endParaRPr lang="en-US" sz="1600" dirty="0" smtClean="0"/>
          </a:p>
          <a:p>
            <a:pPr lvl="2">
              <a:buFont typeface="Wingdings" pitchFamily="2" charset="2"/>
              <a:buChar char="ü"/>
            </a:pPr>
            <a:r>
              <a:rPr lang="en-US" sz="3200" dirty="0" smtClean="0"/>
              <a:t>Areas of investigation for which rats are used include pharmacology, toxicology, nutrition, behavior, and numerous other topics. Of particular importance is the investigation of cancer process and the exploration of therapeutic agents.</a:t>
            </a: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pic>
        <p:nvPicPr>
          <p:cNvPr id="4099" name="Picture 3"/>
          <p:cNvPicPr>
            <a:picLocks noGrp="1" noChangeAspect="1" noChangeArrowheads="1"/>
          </p:cNvPicPr>
          <p:nvPr>
            <p:ph idx="1"/>
          </p:nvPr>
        </p:nvPicPr>
        <p:blipFill>
          <a:blip r:embed="rId2" cstate="print"/>
          <a:srcRect/>
          <a:stretch>
            <a:fillRect/>
          </a:stretch>
        </p:blipFill>
        <p:spPr bwMode="auto">
          <a:xfrm>
            <a:off x="1866727" y="1524000"/>
            <a:ext cx="5501637" cy="4602163"/>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2019300" y="1524000"/>
            <a:ext cx="5197850" cy="4596606"/>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2424111" y="1447800"/>
            <a:ext cx="4446067" cy="4672806"/>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1895455" y="1524000"/>
            <a:ext cx="5443216" cy="4602163"/>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pic>
        <p:nvPicPr>
          <p:cNvPr id="8195" name="Picture 3"/>
          <p:cNvPicPr>
            <a:picLocks noGrp="1" noChangeAspect="1" noChangeArrowheads="1"/>
          </p:cNvPicPr>
          <p:nvPr>
            <p:ph idx="1"/>
          </p:nvPr>
        </p:nvPicPr>
        <p:blipFill>
          <a:blip r:embed="rId2" cstate="print"/>
          <a:srcRect/>
          <a:stretch>
            <a:fillRect/>
          </a:stretch>
        </p:blipFill>
        <p:spPr bwMode="auto">
          <a:xfrm>
            <a:off x="1929622" y="1447800"/>
            <a:ext cx="5462705" cy="4678364"/>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1876574" y="1524000"/>
            <a:ext cx="5481611" cy="460216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r>
              <a:rPr lang="en-US" dirty="0" smtClean="0"/>
              <a:t>Mouse - This rodent species is the most commonly used mammalian research model. Laboratory mice are the same species as the house mouse (</a:t>
            </a:r>
            <a:r>
              <a:rPr lang="en-US" i="1" dirty="0" smtClean="0"/>
              <a:t>Mus musculus</a:t>
            </a:r>
            <a:r>
              <a:rPr lang="en-US" dirty="0" smtClean="0"/>
              <a:t>), but are often different in behavior and  physiology. There are hundreds of established inbred, outbred, and transgenic strains. Two of the most commonly used strains of mice are the C57BL/6 and BALB/c.</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sp>
        <p:nvSpPr>
          <p:cNvPr id="3" name="Content Placeholder 2"/>
          <p:cNvSpPr>
            <a:spLocks noGrp="1"/>
          </p:cNvSpPr>
          <p:nvPr>
            <p:ph idx="1"/>
          </p:nvPr>
        </p:nvSpPr>
        <p:spPr>
          <a:xfrm>
            <a:off x="457200" y="1600200"/>
            <a:ext cx="8229600" cy="4648200"/>
          </a:xfrm>
        </p:spPr>
        <p:txBody>
          <a:bodyPr>
            <a:normAutofit fontScale="92500" lnSpcReduction="20000"/>
          </a:bodyPr>
          <a:lstStyle/>
          <a:p>
            <a:pPr lvl="1">
              <a:buFont typeface="Wingdings" pitchFamily="2" charset="2"/>
              <a:buChar char="Ø"/>
            </a:pPr>
            <a:r>
              <a:rPr lang="en-US" sz="3500" dirty="0" smtClean="0"/>
              <a:t>Advantages</a:t>
            </a:r>
          </a:p>
          <a:p>
            <a:pPr lvl="1">
              <a:buNone/>
            </a:pPr>
            <a:endParaRPr lang="en-US" sz="1700" dirty="0" smtClean="0"/>
          </a:p>
          <a:p>
            <a:pPr lvl="2">
              <a:buFont typeface="Wingdings" pitchFamily="2" charset="2"/>
              <a:buChar char="ü"/>
            </a:pPr>
            <a:r>
              <a:rPr lang="en-US" sz="3500" dirty="0" smtClean="0"/>
              <a:t>Mice are easy to maintain and handle.</a:t>
            </a:r>
          </a:p>
          <a:p>
            <a:pPr lvl="2">
              <a:buFont typeface="Wingdings" pitchFamily="2" charset="2"/>
              <a:buChar char="ü"/>
            </a:pPr>
            <a:r>
              <a:rPr lang="en-US" sz="3500" dirty="0" smtClean="0"/>
              <a:t>Mice breed early (about 50 days of age).</a:t>
            </a:r>
          </a:p>
          <a:p>
            <a:pPr lvl="2">
              <a:buFont typeface="Wingdings" pitchFamily="2" charset="2"/>
              <a:buChar char="ü"/>
            </a:pPr>
            <a:r>
              <a:rPr lang="en-US" sz="3500" dirty="0" smtClean="0"/>
              <a:t>Mice have short gestation periods (about 20 days).</a:t>
            </a:r>
          </a:p>
          <a:p>
            <a:pPr lvl="2">
              <a:buFont typeface="Wingdings" pitchFamily="2" charset="2"/>
              <a:buChar char="ü"/>
            </a:pPr>
            <a:r>
              <a:rPr lang="en-US" sz="3500" dirty="0" smtClean="0"/>
              <a:t>Mice produce more offspring (10 to 12 pups per litter).</a:t>
            </a:r>
          </a:p>
          <a:p>
            <a:pPr lvl="2">
              <a:buFont typeface="Wingdings" pitchFamily="2" charset="2"/>
              <a:buChar char="ü"/>
            </a:pPr>
            <a:r>
              <a:rPr lang="en-US" sz="3500" dirty="0" smtClean="0"/>
              <a:t>Mice are closely associated with humans.</a:t>
            </a:r>
            <a:endParaRPr lang="en-US" sz="3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Research Areas</a:t>
            </a:r>
          </a:p>
          <a:p>
            <a:pPr lvl="1">
              <a:buNone/>
            </a:pPr>
            <a:endParaRPr lang="en-US" sz="1600" dirty="0" smtClean="0"/>
          </a:p>
          <a:p>
            <a:pPr lvl="2">
              <a:buFont typeface="Wingdings" pitchFamily="2" charset="2"/>
              <a:buChar char="ü"/>
            </a:pPr>
            <a:r>
              <a:rPr lang="en-US" sz="3200" dirty="0" smtClean="0"/>
              <a:t>Mice are used for research in  genetics,  psychology, medicine and other scientific disciplines.</a:t>
            </a:r>
            <a:endParaRPr lang="en-US"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pic>
        <p:nvPicPr>
          <p:cNvPr id="10242" name="Picture 2"/>
          <p:cNvPicPr>
            <a:picLocks noGrp="1" noChangeAspect="1" noChangeArrowheads="1"/>
          </p:cNvPicPr>
          <p:nvPr>
            <p:ph idx="1"/>
          </p:nvPr>
        </p:nvPicPr>
        <p:blipFill>
          <a:blip r:embed="rId2" cstate="print"/>
          <a:srcRect/>
          <a:stretch>
            <a:fillRect/>
          </a:stretch>
        </p:blipFill>
        <p:spPr bwMode="auto">
          <a:xfrm>
            <a:off x="2042784" y="1476918"/>
            <a:ext cx="5196215" cy="464924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pic>
        <p:nvPicPr>
          <p:cNvPr id="11266" name="Picture 2"/>
          <p:cNvPicPr>
            <a:picLocks noGrp="1" noChangeAspect="1" noChangeArrowheads="1"/>
          </p:cNvPicPr>
          <p:nvPr>
            <p:ph idx="1"/>
          </p:nvPr>
        </p:nvPicPr>
        <p:blipFill>
          <a:blip r:embed="rId2" cstate="print"/>
          <a:srcRect/>
          <a:stretch>
            <a:fillRect/>
          </a:stretch>
        </p:blipFill>
        <p:spPr bwMode="auto">
          <a:xfrm>
            <a:off x="2057400" y="1489718"/>
            <a:ext cx="5105399" cy="4636445"/>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r>
              <a:rPr lang="en-US" dirty="0" smtClean="0"/>
              <a:t>Rabbit - Although the total number of rabbits used for research in the US has declined, this animal species continues to be an essential animal model. The New Zealand White and Dutch Belted strains of rabbits are commonly used for research activities.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Advantages</a:t>
            </a:r>
          </a:p>
          <a:p>
            <a:pPr lvl="1">
              <a:buNone/>
            </a:pPr>
            <a:endParaRPr lang="en-US" sz="1600" dirty="0" smtClean="0"/>
          </a:p>
          <a:p>
            <a:pPr lvl="2">
              <a:buFont typeface="Wingdings" pitchFamily="2" charset="2"/>
              <a:buChar char="ü"/>
            </a:pPr>
            <a:r>
              <a:rPr lang="en-US" sz="3200" dirty="0" smtClean="0"/>
              <a:t>Rabbits are very docile and non-aggressive.</a:t>
            </a:r>
          </a:p>
          <a:p>
            <a:pPr lvl="2">
              <a:buFont typeface="Wingdings" pitchFamily="2" charset="2"/>
              <a:buChar char="ü"/>
            </a:pPr>
            <a:r>
              <a:rPr lang="en-US" sz="3200" dirty="0" smtClean="0"/>
              <a:t>Rabbits are easy to handle and observe.</a:t>
            </a:r>
          </a:p>
          <a:p>
            <a:pPr lvl="2">
              <a:buFont typeface="Wingdings" pitchFamily="2" charset="2"/>
              <a:buChar char="ü"/>
            </a:pPr>
            <a:r>
              <a:rPr lang="en-US" sz="3200" dirty="0" smtClean="0"/>
              <a:t>Rabbits are widely bred and very economical compared with the expense of larger animals.</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Rabbits reach sexual maturity age at about 4 to 7 months, depending on breed size.</a:t>
            </a:r>
          </a:p>
          <a:p>
            <a:pPr lvl="2">
              <a:buFont typeface="Wingdings" pitchFamily="2" charset="2"/>
              <a:buChar char="ü"/>
            </a:pPr>
            <a:r>
              <a:rPr lang="en-US" sz="3200" dirty="0" smtClean="0"/>
              <a:t>Rabbits have short gestation periods (about 31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Research Areas</a:t>
            </a:r>
          </a:p>
          <a:p>
            <a:pPr lvl="1">
              <a:buNone/>
            </a:pPr>
            <a:endParaRPr lang="en-US" sz="1600" dirty="0" smtClean="0"/>
          </a:p>
          <a:p>
            <a:pPr lvl="2">
              <a:buFont typeface="Wingdings" pitchFamily="2" charset="2"/>
              <a:buChar char="ü"/>
            </a:pPr>
            <a:r>
              <a:rPr lang="en-US" sz="3200" dirty="0" smtClean="0"/>
              <a:t>Biomedical conditions for which major advances have been made using rabbits include atherosclerosis, ophthalmic diseases, infectious diseases, and orthopedic research. In addition, rabbits continue to be used in research of human male reproductive system.</a:t>
            </a:r>
            <a:endParaRPr 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1027" name="Picture 3"/>
          <p:cNvPicPr>
            <a:picLocks noGrp="1" noChangeAspect="1" noChangeArrowheads="1"/>
          </p:cNvPicPr>
          <p:nvPr>
            <p:ph idx="1"/>
          </p:nvPr>
        </p:nvPicPr>
        <p:blipFill>
          <a:blip r:embed="rId2" cstate="print"/>
          <a:srcRect/>
          <a:stretch>
            <a:fillRect/>
          </a:stretch>
        </p:blipFill>
        <p:spPr bwMode="auto">
          <a:xfrm>
            <a:off x="2019744" y="1447800"/>
            <a:ext cx="5104511" cy="4678363"/>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2052" name="Picture 4"/>
          <p:cNvPicPr>
            <a:picLocks noGrp="1" noChangeAspect="1" noChangeArrowheads="1"/>
          </p:cNvPicPr>
          <p:nvPr>
            <p:ph idx="1"/>
          </p:nvPr>
        </p:nvPicPr>
        <p:blipFill>
          <a:blip r:embed="rId2" cstate="print"/>
          <a:srcRect/>
          <a:stretch>
            <a:fillRect/>
          </a:stretch>
        </p:blipFill>
        <p:spPr bwMode="auto">
          <a:xfrm>
            <a:off x="1704699" y="1524000"/>
            <a:ext cx="5831150" cy="460216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r>
              <a:rPr lang="en-US" dirty="0" smtClean="0"/>
              <a:t>Guinea Pig - Although this rodent species (</a:t>
            </a:r>
            <a:r>
              <a:rPr lang="en-US" i="1" dirty="0" smtClean="0"/>
              <a:t>Cavia porcellus</a:t>
            </a:r>
            <a:r>
              <a:rPr lang="en-US" dirty="0" smtClean="0"/>
              <a:t>) is one of the most commonly used laboratory animals, the numbers used per year in biomedical research has steadily declined. Amongst various strains, the Hartley albino stock is the most commonly used today.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Advantages</a:t>
            </a:r>
          </a:p>
          <a:p>
            <a:pPr lvl="1">
              <a:buNone/>
            </a:pPr>
            <a:endParaRPr lang="en-US" sz="1600" dirty="0" smtClean="0"/>
          </a:p>
          <a:p>
            <a:pPr lvl="2">
              <a:buFont typeface="Wingdings" pitchFamily="2" charset="2"/>
              <a:buChar char="ü"/>
            </a:pPr>
            <a:r>
              <a:rPr lang="en-US" sz="3200" dirty="0" smtClean="0"/>
              <a:t>Guinea pigs are small, clean and docile.</a:t>
            </a:r>
          </a:p>
          <a:p>
            <a:pPr lvl="2">
              <a:buFont typeface="Wingdings" pitchFamily="2" charset="2"/>
              <a:buChar char="ü"/>
            </a:pPr>
            <a:r>
              <a:rPr lang="en-US" sz="3200" dirty="0" smtClean="0"/>
              <a:t>Guinea pigs are easy to maintain and handle.</a:t>
            </a:r>
          </a:p>
          <a:p>
            <a:pPr lvl="2">
              <a:buFont typeface="Wingdings" pitchFamily="2" charset="2"/>
              <a:buChar char="ü"/>
            </a:pPr>
            <a:r>
              <a:rPr lang="en-US" sz="3200" dirty="0" smtClean="0"/>
              <a:t>Guinea pigs reach sexual maturity age at about 3 to 5 weeks.</a:t>
            </a:r>
          </a:p>
          <a:p>
            <a:pPr lvl="1">
              <a:buFont typeface="Wingdings" pitchFamily="2" charset="2"/>
              <a:buChar char="Ø"/>
            </a:pPr>
            <a:endParaRPr lang="en-US"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Guinea pigs breed year-round, with gestation periods averaging 63 to 68 days.</a:t>
            </a:r>
          </a:p>
          <a:p>
            <a:pPr lvl="2">
              <a:buFont typeface="Wingdings" pitchFamily="2" charset="2"/>
              <a:buChar char="ü"/>
            </a:pPr>
            <a:r>
              <a:rPr lang="en-US" sz="3200" dirty="0" smtClean="0"/>
              <a:t>The average size of a guinea pig litter is 1 to 4 pups, but can be as many as 7 or more.</a:t>
            </a:r>
            <a:endParaRPr lang="en-US" sz="3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lnSpcReduction="10000"/>
          </a:bodyPr>
          <a:lstStyle/>
          <a:p>
            <a:pPr lvl="1">
              <a:buFont typeface="Wingdings" pitchFamily="2" charset="2"/>
              <a:buChar char="Ø"/>
            </a:pPr>
            <a:r>
              <a:rPr lang="en-US" sz="3200" dirty="0" smtClean="0"/>
              <a:t>Research Areas</a:t>
            </a:r>
          </a:p>
          <a:p>
            <a:pPr lvl="1">
              <a:buNone/>
            </a:pPr>
            <a:endParaRPr lang="en-US" sz="1600" dirty="0" smtClean="0"/>
          </a:p>
          <a:p>
            <a:pPr lvl="2">
              <a:buFont typeface="Wingdings" pitchFamily="2" charset="2"/>
              <a:buChar char="ü"/>
            </a:pPr>
            <a:r>
              <a:rPr lang="en-US" sz="3200" dirty="0" smtClean="0"/>
              <a:t>Guinea pigs play an important role in hearing research, toxicology, and the study of allergic diseases, non-infectious pulmonary diseases, reproductive disorders, osteoarthritis, and atherosclerosis. They are also used routinely to study a wide variety of bacterial, viral, and fungal infections.</a:t>
            </a:r>
          </a:p>
          <a:p>
            <a:pPr lvl="2">
              <a:buFont typeface="Wingdings" pitchFamily="2" charset="2"/>
              <a:buChar char="ü"/>
            </a:pPr>
            <a:endParaRPr lang="en-US" sz="3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3075" name="Picture 3"/>
          <p:cNvPicPr>
            <a:picLocks noGrp="1" noChangeAspect="1" noChangeArrowheads="1"/>
          </p:cNvPicPr>
          <p:nvPr>
            <p:ph idx="1"/>
          </p:nvPr>
        </p:nvPicPr>
        <p:blipFill>
          <a:blip r:embed="rId2" cstate="print"/>
          <a:srcRect/>
          <a:stretch>
            <a:fillRect/>
          </a:stretch>
        </p:blipFill>
        <p:spPr bwMode="auto">
          <a:xfrm>
            <a:off x="1778140" y="1447800"/>
            <a:ext cx="5775872" cy="4678363"/>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r>
              <a:rPr lang="en-US" dirty="0" smtClean="0"/>
              <a:t>Swine - Domestic pigs (</a:t>
            </a:r>
            <a:r>
              <a:rPr lang="en-US" i="1" dirty="0" smtClean="0"/>
              <a:t>Sus scrofa</a:t>
            </a:r>
            <a:r>
              <a:rPr lang="en-US" dirty="0" smtClean="0"/>
              <a:t>) are known as suitable animal models for human disease based upon their comparative anatomy and physiology. The main porcine systems studied in biomedical research are cardiovascular, dermal, immunological, digestive, and urological.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pPr>
              <a:buNone/>
            </a:pPr>
            <a:r>
              <a:rPr lang="en-US" dirty="0" smtClean="0"/>
              <a:t>	Standard farm pig breeds used in biomedical research protocols include the Landrace, Yorkshire, and Duroc. However, their use is typically limited to short-term studies because of their rapid growth rate, high feed intake, and large adult weight (500 to 800 pounds).</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pPr>
              <a:buNone/>
            </a:pPr>
            <a:r>
              <a:rPr lang="en-US" dirty="0" smtClean="0"/>
              <a:t>	Miniature breeds have proven to be valuable research animals due to their relatively slow growth rate and decreased adult weight (155 to 265 pounds). Some miniature breeds that are currently available include the Yucatan, Hanford, Sinclair, and Göttingen.</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Advantages</a:t>
            </a:r>
          </a:p>
          <a:p>
            <a:pPr lvl="1">
              <a:buNone/>
            </a:pPr>
            <a:endParaRPr lang="en-US" sz="1600" dirty="0" smtClean="0"/>
          </a:p>
          <a:p>
            <a:pPr lvl="2">
              <a:buFont typeface="Wingdings" pitchFamily="2" charset="2"/>
              <a:buChar char="ü"/>
            </a:pPr>
            <a:r>
              <a:rPr lang="en-US" sz="3200" dirty="0" smtClean="0"/>
              <a:t>Pigs can be safely handled due to their friendly temperament.</a:t>
            </a:r>
          </a:p>
          <a:p>
            <a:pPr lvl="2">
              <a:buFont typeface="Wingdings" pitchFamily="2" charset="2"/>
              <a:buChar char="ü"/>
            </a:pPr>
            <a:r>
              <a:rPr lang="en-US" sz="3200" dirty="0" smtClean="0"/>
              <a:t>There is a greater acceptance by the general public for the use of pigs as laboratory species.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Both farm and miniature breeds reach sexual maturity between 4 and 6 month of age.</a:t>
            </a:r>
          </a:p>
          <a:p>
            <a:pPr lvl="1">
              <a:buNone/>
            </a:pPr>
            <a:endParaRPr lang="en-US" sz="1600" dirty="0" smtClean="0"/>
          </a:p>
          <a:p>
            <a:pPr lvl="1">
              <a:buFont typeface="Wingdings" pitchFamily="2" charset="2"/>
              <a:buChar char="Ø"/>
            </a:pPr>
            <a:r>
              <a:rPr lang="en-US" sz="3200" dirty="0" smtClean="0"/>
              <a:t>Research Areas</a:t>
            </a:r>
          </a:p>
          <a:p>
            <a:pPr lvl="1">
              <a:buNone/>
            </a:pPr>
            <a:endParaRPr lang="en-US" sz="1600" dirty="0" smtClean="0"/>
          </a:p>
          <a:p>
            <a:pPr lvl="2">
              <a:buFont typeface="Wingdings" pitchFamily="2" charset="2"/>
              <a:buChar char="ü"/>
            </a:pPr>
            <a:r>
              <a:rPr lang="en-US" sz="3200" dirty="0" smtClean="0"/>
              <a:t>Emerging models are being developed for the investigation of stroke, diabetes, toxicology, and endotoxic shock.</a:t>
            </a:r>
            <a:endParaRPr lang="en-US" sz="3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Swine are also considered to be one of the main models for training in surgery, organ transplantation, and endoscopic and laparoscopic techniques, as well as being a preclinical model for the testing of pharmaceuticals and biomechanical devices.</a:t>
            </a:r>
            <a:endParaRPr lang="en-US" sz="3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714499" y="1524000"/>
            <a:ext cx="5837349" cy="4582319"/>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728551" y="1524000"/>
            <a:ext cx="5782644" cy="4602163"/>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2195512" y="1524000"/>
            <a:ext cx="5005432" cy="4453731"/>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4099" name="Picture 3"/>
          <p:cNvPicPr>
            <a:picLocks noGrp="1" noChangeAspect="1" noChangeArrowheads="1"/>
          </p:cNvPicPr>
          <p:nvPr>
            <p:ph idx="1"/>
          </p:nvPr>
        </p:nvPicPr>
        <p:blipFill>
          <a:blip r:embed="rId2" cstate="print"/>
          <a:srcRect/>
          <a:stretch>
            <a:fillRect/>
          </a:stretch>
        </p:blipFill>
        <p:spPr bwMode="auto">
          <a:xfrm>
            <a:off x="1815917" y="1524000"/>
            <a:ext cx="5604969" cy="4602163"/>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5123" name="Picture 3"/>
          <p:cNvPicPr>
            <a:picLocks noGrp="1" noChangeAspect="1" noChangeArrowheads="1"/>
          </p:cNvPicPr>
          <p:nvPr>
            <p:ph idx="1"/>
          </p:nvPr>
        </p:nvPicPr>
        <p:blipFill>
          <a:blip r:embed="rId2" cstate="print"/>
          <a:srcRect/>
          <a:stretch>
            <a:fillRect/>
          </a:stretch>
        </p:blipFill>
        <p:spPr bwMode="auto">
          <a:xfrm>
            <a:off x="1890432" y="1524000"/>
            <a:ext cx="5453430" cy="4602163"/>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6147" name="Picture 3"/>
          <p:cNvPicPr>
            <a:picLocks noGrp="1" noChangeAspect="1" noChangeArrowheads="1"/>
          </p:cNvPicPr>
          <p:nvPr>
            <p:ph idx="1"/>
          </p:nvPr>
        </p:nvPicPr>
        <p:blipFill>
          <a:blip r:embed="rId2" cstate="print"/>
          <a:srcRect/>
          <a:stretch>
            <a:fillRect/>
          </a:stretch>
        </p:blipFill>
        <p:spPr bwMode="auto">
          <a:xfrm>
            <a:off x="2819400" y="1447800"/>
            <a:ext cx="3613365" cy="4244083"/>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r>
              <a:rPr lang="en-US" dirty="0" smtClean="0"/>
              <a:t>Sheep - Although sheep </a:t>
            </a:r>
            <a:r>
              <a:rPr lang="en-US" i="1" dirty="0" smtClean="0"/>
              <a:t>(Ovis aries)</a:t>
            </a:r>
            <a:r>
              <a:rPr lang="en-US" dirty="0" smtClean="0"/>
              <a:t> are less common than smaller species in laboratory settings, they are an optimal study animal. Sheep are considered the animal of choice for pregnancy-related research, and are also used to study multiple sclerosis, medical device implants, burn injury, and smoke inhalation.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Advantages</a:t>
            </a:r>
          </a:p>
          <a:p>
            <a:pPr lvl="1">
              <a:buNone/>
            </a:pPr>
            <a:endParaRPr lang="en-US" sz="1600" dirty="0" smtClean="0"/>
          </a:p>
          <a:p>
            <a:pPr lvl="2">
              <a:buFont typeface="Wingdings" pitchFamily="2" charset="2"/>
              <a:buChar char="ü"/>
            </a:pPr>
            <a:r>
              <a:rPr lang="en-US" sz="3200" dirty="0" smtClean="0"/>
              <a:t>Sheep adapt rapidly and extremely well to a laboratory situation.</a:t>
            </a:r>
          </a:p>
          <a:p>
            <a:pPr lvl="2">
              <a:buFont typeface="Wingdings" pitchFamily="2" charset="2"/>
              <a:buChar char="ü"/>
            </a:pPr>
            <a:r>
              <a:rPr lang="en-US" sz="3200" dirty="0" smtClean="0"/>
              <a:t>Sheep have a placid nature and relate positively to handlers.</a:t>
            </a:r>
          </a:p>
          <a:p>
            <a:pPr lvl="2">
              <a:buFont typeface="Wingdings" pitchFamily="2" charset="2"/>
              <a:buChar char="ü"/>
            </a:pPr>
            <a:r>
              <a:rPr lang="en-US" sz="3200" dirty="0" smtClean="0"/>
              <a:t>Their body weight and size approximates to that of a human.</a:t>
            </a:r>
            <a:endParaRPr lang="en-US" sz="3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fontScale="92500" lnSpcReduction="10000"/>
          </a:bodyPr>
          <a:lstStyle/>
          <a:p>
            <a:pPr lvl="1">
              <a:buFont typeface="Wingdings" pitchFamily="2" charset="2"/>
              <a:buChar char="Ø"/>
            </a:pPr>
            <a:r>
              <a:rPr lang="en-US" sz="3500" dirty="0" smtClean="0"/>
              <a:t>Research Areas</a:t>
            </a:r>
          </a:p>
          <a:p>
            <a:pPr lvl="1">
              <a:buNone/>
            </a:pPr>
            <a:endParaRPr lang="en-US" sz="1700" dirty="0" smtClean="0"/>
          </a:p>
          <a:p>
            <a:pPr lvl="2">
              <a:buFont typeface="Wingdings" pitchFamily="2" charset="2"/>
              <a:buChar char="ü"/>
            </a:pPr>
            <a:r>
              <a:rPr lang="en-US" sz="3500" dirty="0" smtClean="0"/>
              <a:t>Sheep have been used as experimental subjects in such diverse fields of study as reproductive physiology, cardiovascular physiology, immunology, fluid and electrolyte homeostasis, neurophysiology and neuroanatomy, thermoregulation, hematology, digestive behavior, nutrition and gastrointestinal physiology.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438401" y="1447800"/>
            <a:ext cx="4237260" cy="4678363"/>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r>
              <a:rPr lang="en-US" dirty="0" smtClean="0"/>
              <a:t>Dog - Transgenic mice and swine have replaced the domestic dog (</a:t>
            </a:r>
            <a:r>
              <a:rPr lang="en-US" i="1" dirty="0" smtClean="0"/>
              <a:t>Canis familiaris</a:t>
            </a:r>
            <a:r>
              <a:rPr lang="en-US" dirty="0" smtClean="0"/>
              <a:t>) for many research models. Dogs purchased for research are classified by the US Department of Agriculture (USDA) as random-source or purpose-bred.</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pPr>
              <a:buNone/>
            </a:pPr>
            <a:r>
              <a:rPr lang="en-US" dirty="0" smtClean="0"/>
              <a:t>	Purpose-bred dogs are bred and raised for biomedical research, while random-source dogs are obtained from a variety of sources, but are not bred specifically for research. The dog predominately used in research is the purpose-bred beagle.</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Advantages of Beagles</a:t>
            </a:r>
          </a:p>
          <a:p>
            <a:pPr lvl="1">
              <a:buNone/>
            </a:pPr>
            <a:endParaRPr lang="en-US" sz="1600" dirty="0" smtClean="0"/>
          </a:p>
          <a:p>
            <a:pPr lvl="2">
              <a:buFont typeface="Wingdings" pitchFamily="2" charset="2"/>
              <a:buChar char="ü"/>
            </a:pPr>
            <a:r>
              <a:rPr lang="en-US" sz="3200" dirty="0" smtClean="0"/>
              <a:t>They have a placid temperament.</a:t>
            </a:r>
          </a:p>
          <a:p>
            <a:pPr lvl="2">
              <a:buFont typeface="Wingdings" pitchFamily="2" charset="2"/>
              <a:buChar char="ü"/>
            </a:pPr>
            <a:r>
              <a:rPr lang="en-US" sz="3200" dirty="0" smtClean="0"/>
              <a:t>They are relatively small in size.</a:t>
            </a:r>
          </a:p>
          <a:p>
            <a:pPr lvl="2">
              <a:buFont typeface="Wingdings" pitchFamily="2" charset="2"/>
              <a:buChar char="ü"/>
            </a:pPr>
            <a:r>
              <a:rPr lang="en-US" sz="3200" dirty="0" smtClean="0"/>
              <a:t>They are easy to breed and keep in groups.</a:t>
            </a:r>
          </a:p>
          <a:p>
            <a:pPr lvl="2">
              <a:buFont typeface="Wingdings" pitchFamily="2" charset="2"/>
              <a:buChar char="ü"/>
            </a:pPr>
            <a:r>
              <a:rPr lang="en-US" sz="3200" dirty="0" smtClean="0"/>
              <a:t>They can easily be housed in kennels.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Research Areas</a:t>
            </a:r>
          </a:p>
          <a:p>
            <a:pPr lvl="1">
              <a:buNone/>
            </a:pPr>
            <a:endParaRPr lang="en-US" sz="1600" dirty="0" smtClean="0"/>
          </a:p>
          <a:p>
            <a:pPr lvl="2">
              <a:buFont typeface="Wingdings" pitchFamily="2" charset="2"/>
              <a:buChar char="ü"/>
            </a:pPr>
            <a:r>
              <a:rPr lang="en-US" sz="3200" dirty="0" smtClean="0"/>
              <a:t>The dog has been used as a model for many human conditions in areas such as cardiovascular study, diabetes mellitus, ulcerative colitis, open heart surgery, organ transplantation, pharmacology and toxicology.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727240" y="1524000"/>
            <a:ext cx="5785310" cy="4602163"/>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r>
              <a:rPr lang="en-US" dirty="0" smtClean="0"/>
              <a:t>Cat - Of the many animal species used in biomedical research, the cat (</a:t>
            </a:r>
            <a:r>
              <a:rPr lang="en-US" i="1" dirty="0" smtClean="0"/>
              <a:t>Felis catus</a:t>
            </a:r>
            <a:r>
              <a:rPr lang="en-US" dirty="0" smtClean="0"/>
              <a:t>) has some physiological features more in common with humans. Therefore, it has been used extensively in behavioral and neurological studies. Most cats used in biomedical research are purpose-bred, obtained from USDA licensed breeders.</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Advantages of Purpose-Bred Cats</a:t>
            </a:r>
          </a:p>
          <a:p>
            <a:pPr lvl="1">
              <a:buNone/>
            </a:pPr>
            <a:endParaRPr lang="en-US" sz="1600" dirty="0" smtClean="0"/>
          </a:p>
          <a:p>
            <a:pPr lvl="2">
              <a:buFont typeface="Wingdings" pitchFamily="2" charset="2"/>
              <a:buChar char="ü"/>
            </a:pPr>
            <a:r>
              <a:rPr lang="en-US" sz="3200" dirty="0" smtClean="0"/>
              <a:t>They have known genetic histories as far back as 20 generations.</a:t>
            </a:r>
          </a:p>
          <a:p>
            <a:pPr lvl="2">
              <a:buFont typeface="Wingdings" pitchFamily="2" charset="2"/>
              <a:buChar char="ü"/>
            </a:pPr>
            <a:r>
              <a:rPr lang="en-US" sz="3200" dirty="0" smtClean="0"/>
              <a:t>They have accurate and complete vaccination records.</a:t>
            </a:r>
          </a:p>
          <a:p>
            <a:pPr lvl="2">
              <a:buFont typeface="Wingdings" pitchFamily="2" charset="2"/>
              <a:buChar char="ü"/>
            </a:pPr>
            <a:r>
              <a:rPr lang="en-US" sz="3200" dirty="0" smtClean="0"/>
              <a:t>They are accustomed to living in laboratory conditions.</a:t>
            </a:r>
            <a:endParaRPr lang="en-US" sz="32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Research Areas</a:t>
            </a:r>
          </a:p>
          <a:p>
            <a:pPr lvl="1">
              <a:buNone/>
            </a:pPr>
            <a:endParaRPr lang="en-US" sz="1600" dirty="0" smtClean="0"/>
          </a:p>
          <a:p>
            <a:pPr lvl="2">
              <a:buFont typeface="Wingdings" pitchFamily="2" charset="2"/>
              <a:buChar char="ü"/>
            </a:pPr>
            <a:r>
              <a:rPr lang="en-US" sz="3200" dirty="0" smtClean="0"/>
              <a:t>Cats have been used as research subjects for the investigation of neurological, cardiovascular, and respiratory diseases, and the immune system. Scientists have also used cats in cancer research, genetic disorders, and eye, ear, and infectious disease research.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9" name="Content Placeholder 8"/>
          <p:cNvSpPr>
            <a:spLocks noGrp="1"/>
          </p:cNvSpPr>
          <p:nvPr>
            <p:ph idx="1"/>
          </p:nvPr>
        </p:nvSpPr>
        <p:spPr/>
        <p:txBody>
          <a:bodyPr/>
          <a:lstStyle/>
          <a:p>
            <a:r>
              <a:rPr lang="en-US" dirty="0" smtClean="0"/>
              <a:t>Ferret - Since ferrets share many anatomical and physiological features with humans, they have been promoted as animal models in biomedical research. The North American black-footed ferret (</a:t>
            </a:r>
            <a:r>
              <a:rPr lang="en-US" i="1" dirty="0" smtClean="0"/>
              <a:t>Mustela nigripes</a:t>
            </a:r>
            <a:r>
              <a:rPr lang="en-US" dirty="0" smtClean="0"/>
              <a:t>) is currently listed as an endangered species; therefore, it is never encountered in the laboratory.</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pPr>
              <a:buNone/>
            </a:pPr>
            <a:r>
              <a:rPr lang="en-US" dirty="0" smtClean="0"/>
              <a:t>	However, the domestic or European ferret (</a:t>
            </a:r>
            <a:r>
              <a:rPr lang="en-US" i="1" dirty="0" smtClean="0"/>
              <a:t>Mustela putorius furo</a:t>
            </a:r>
            <a:r>
              <a:rPr lang="en-US" dirty="0" smtClean="0"/>
              <a:t>) has been used in the laboratory for the study of human influenza, severe acute respiratory syndrome (SARS</a:t>
            </a:r>
            <a:r>
              <a:rPr lang="en-US" b="1" dirty="0" smtClean="0"/>
              <a:t>)</a:t>
            </a:r>
            <a:r>
              <a:rPr lang="en-US" dirty="0" smtClean="0"/>
              <a:t>,</a:t>
            </a:r>
            <a:r>
              <a:rPr lang="en-US" b="1" dirty="0" smtClean="0"/>
              <a:t> </a:t>
            </a:r>
            <a:r>
              <a:rPr lang="en-US" dirty="0" smtClean="0"/>
              <a:t>cystic fibrosis, and peptic ulcer disease, among others.</a:t>
            </a:r>
          </a:p>
          <a:p>
            <a:pPr lvl="1">
              <a:buNone/>
            </a:pP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Advantages</a:t>
            </a:r>
          </a:p>
          <a:p>
            <a:pPr lvl="1">
              <a:buNone/>
            </a:pPr>
            <a:endParaRPr lang="en-US" sz="1600" dirty="0" smtClean="0"/>
          </a:p>
          <a:p>
            <a:pPr lvl="2">
              <a:buFont typeface="Wingdings" pitchFamily="2" charset="2"/>
              <a:buChar char="ü"/>
            </a:pPr>
            <a:r>
              <a:rPr lang="en-US" sz="3200" dirty="0" smtClean="0"/>
              <a:t>Ferrets are easily trained animals that adapt well to laboratory conditions.</a:t>
            </a:r>
          </a:p>
          <a:p>
            <a:pPr lvl="2">
              <a:buFont typeface="Wingdings" pitchFamily="2" charset="2"/>
              <a:buChar char="ü"/>
            </a:pPr>
            <a:r>
              <a:rPr lang="en-US" sz="3200" dirty="0" smtClean="0"/>
              <a:t>Both male (hob) and female (jill) ferrets reach sexual maturity at the age of 6 to 12 months.</a:t>
            </a:r>
          </a:p>
          <a:p>
            <a:pPr lvl="2">
              <a:buFont typeface="Wingdings" pitchFamily="2" charset="2"/>
              <a:buChar char="ü"/>
            </a:pPr>
            <a:r>
              <a:rPr lang="en-US" sz="3200" dirty="0" smtClean="0"/>
              <a:t>The gestation period lasts 39 to 42 days.</a:t>
            </a:r>
            <a:endParaRPr lang="en-US" sz="32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Domestic ferrets give birth to an average of eight kits (1 to 18 kits).</a:t>
            </a:r>
          </a:p>
          <a:p>
            <a:pPr lvl="2">
              <a:buFont typeface="Wingdings" pitchFamily="2" charset="2"/>
              <a:buChar char="ü"/>
            </a:pPr>
            <a:r>
              <a:rPr lang="en-US" sz="3200" dirty="0" smtClean="0"/>
              <a:t>Because female ferrets are seasonal breeders (March to September), induced ovulators, and will remain in heat for 3 to 6 months if not mated, sexually unaltered female ferrets are not frequently used in research.</a:t>
            </a:r>
            <a:endParaRPr lang="en-US" sz="32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Research Areas</a:t>
            </a:r>
          </a:p>
          <a:p>
            <a:pPr lvl="1">
              <a:buNone/>
            </a:pPr>
            <a:endParaRPr lang="en-US" sz="1600" dirty="0" smtClean="0"/>
          </a:p>
          <a:p>
            <a:pPr lvl="2">
              <a:buFont typeface="Wingdings" pitchFamily="2" charset="2"/>
              <a:buChar char="ü"/>
            </a:pPr>
            <a:r>
              <a:rPr lang="en-US" sz="3200" dirty="0" smtClean="0"/>
              <a:t>Ferrets are used in many broad areas of study, including cardiovascular disease, nutrition, respiratory disease, airway physiology, gastrointestinal disease, pharmacology, and toxicology.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310044" y="1524000"/>
            <a:ext cx="6633749" cy="4602163"/>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728950" y="1524000"/>
            <a:ext cx="5781831" cy="4602163"/>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r>
              <a:rPr lang="en-US" dirty="0" smtClean="0"/>
              <a:t>Rhesus Macaque - Although this primate has been used extensively in biomedical research, the rhesus macaque (</a:t>
            </a:r>
            <a:r>
              <a:rPr lang="en-US" i="1" dirty="0" smtClean="0"/>
              <a:t>Macaca mulatta</a:t>
            </a:r>
            <a:r>
              <a:rPr lang="en-US" dirty="0" smtClean="0"/>
              <a:t>) is listed as “Least Concern” in the International Union for Conservation of Nature (IUCN) Red List of Threatened Species.</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a:buNone/>
            </a:pPr>
            <a:r>
              <a:rPr lang="en-US" sz="3600" dirty="0" smtClean="0"/>
              <a:t>	</a:t>
            </a:r>
            <a:r>
              <a:rPr lang="en-US" dirty="0" smtClean="0"/>
              <a:t>Native to northern India, Bangladesh, Nepal, Pakistan, Myanmar, Thailand, Afghanistan,  Vietnam, and southern China, troops of rhesus monkeys inhabit a great variety of habitats from grasslands to arid and forested areas, but also close to human settlements.</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a:buNone/>
            </a:pPr>
            <a:r>
              <a:rPr lang="en-US" dirty="0" smtClean="0"/>
              <a:t>	However, it is desirable to have national primate centers where captive breeding can ensure that animals are of known pedigrees instead of the often unreliable wild-caught animals.</a:t>
            </a:r>
          </a:p>
          <a:p>
            <a:pPr>
              <a:buNone/>
            </a:pP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National Primate Research Centers</a:t>
            </a:r>
          </a:p>
          <a:p>
            <a:pPr lvl="1">
              <a:buNone/>
            </a:pPr>
            <a:endParaRPr lang="en-US" sz="1600" dirty="0" smtClean="0"/>
          </a:p>
          <a:p>
            <a:pPr lvl="2">
              <a:buFont typeface="Wingdings" pitchFamily="2" charset="2"/>
              <a:buChar char="ü"/>
            </a:pPr>
            <a:r>
              <a:rPr lang="en-US" sz="3200" dirty="0" smtClean="0"/>
              <a:t>California National Primate Research Center (affiliated with the University of California, Davis).</a:t>
            </a:r>
          </a:p>
          <a:p>
            <a:pPr lvl="2">
              <a:buFont typeface="Wingdings" pitchFamily="2" charset="2"/>
              <a:buChar char="ü"/>
            </a:pPr>
            <a:r>
              <a:rPr lang="en-US" sz="3200" dirty="0" smtClean="0"/>
              <a:t>New England National Primate Research Center (affiliated with Harvard University).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Oregon National Primate Research Center (affiliated with Oregon Health Sciences University).</a:t>
            </a:r>
          </a:p>
          <a:p>
            <a:pPr lvl="2">
              <a:buFont typeface="Wingdings" pitchFamily="2" charset="2"/>
              <a:buChar char="ü"/>
            </a:pPr>
            <a:r>
              <a:rPr lang="en-US" sz="3200" dirty="0" smtClean="0"/>
              <a:t>Southwest National Primate Research Center (affiliated with the Texas Biomedical Research Institute).</a:t>
            </a:r>
          </a:p>
          <a:p>
            <a:pPr lvl="2">
              <a:buFont typeface="Wingdings" pitchFamily="2" charset="2"/>
              <a:buChar char="ü"/>
            </a:pPr>
            <a:r>
              <a:rPr lang="en-US" sz="3200" dirty="0" smtClean="0"/>
              <a:t>Tulane National Primate Research Center (affiliated with Tulane University).</a:t>
            </a:r>
            <a:endParaRPr lang="en-US" sz="32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Washington National Primate Research Center (affiliated with the University of Washington).</a:t>
            </a:r>
          </a:p>
          <a:p>
            <a:pPr lvl="2">
              <a:buFont typeface="Wingdings" pitchFamily="2" charset="2"/>
              <a:buChar char="ü"/>
            </a:pPr>
            <a:r>
              <a:rPr lang="en-US" sz="3200" dirty="0" smtClean="0"/>
              <a:t>Wisconsin National Primate Research Center (affiliated with the University of Wisconsin).</a:t>
            </a:r>
          </a:p>
          <a:p>
            <a:pPr lvl="2">
              <a:buFont typeface="Wingdings" pitchFamily="2" charset="2"/>
              <a:buChar char="ü"/>
            </a:pPr>
            <a:r>
              <a:rPr lang="en-US" sz="3200" dirty="0" smtClean="0"/>
              <a:t>Yerkes National Primate Research Center (affiliated with Emory University).</a:t>
            </a:r>
            <a:endParaRPr lang="en-US" sz="32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Advantages</a:t>
            </a:r>
          </a:p>
          <a:p>
            <a:pPr lvl="1">
              <a:buNone/>
            </a:pPr>
            <a:endParaRPr lang="en-US" sz="1600" dirty="0" smtClean="0"/>
          </a:p>
          <a:p>
            <a:pPr lvl="2">
              <a:buFont typeface="Wingdings" pitchFamily="2" charset="2"/>
              <a:buChar char="ü"/>
            </a:pPr>
            <a:r>
              <a:rPr lang="en-US" sz="3200" dirty="0" smtClean="0"/>
              <a:t>They are anatomically, physiologically and genetically similar to humans (about 93% genetic similarity).</a:t>
            </a:r>
          </a:p>
          <a:p>
            <a:pPr lvl="2">
              <a:buFont typeface="Wingdings" pitchFamily="2" charset="2"/>
              <a:buChar char="ü"/>
            </a:pPr>
            <a:r>
              <a:rPr lang="en-US" sz="3200" dirty="0" smtClean="0"/>
              <a:t>They are widely available and relatively easy to keep in captivity.</a:t>
            </a:r>
            <a:endParaRPr lang="en-US" sz="32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Although females reach sexual maturity when they are three years old, they reproduce until about 20 years of age, with gestation periods of 164 days.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Research Areas</a:t>
            </a:r>
          </a:p>
          <a:p>
            <a:pPr lvl="1">
              <a:buNone/>
            </a:pPr>
            <a:endParaRPr lang="en-US" sz="1600" dirty="0" smtClean="0"/>
          </a:p>
          <a:p>
            <a:pPr lvl="2">
              <a:buFont typeface="Wingdings" pitchFamily="2" charset="2"/>
              <a:buChar char="ü"/>
            </a:pPr>
            <a:r>
              <a:rPr lang="en-US" sz="3200" dirty="0" smtClean="0"/>
              <a:t>The rhesus macaque has facilitated medical breakthroughs such as the development of the rabies, smallpox, and polio vaccines.</a:t>
            </a:r>
          </a:p>
          <a:p>
            <a:pPr lvl="2">
              <a:buFont typeface="Wingdings" pitchFamily="2" charset="2"/>
              <a:buChar char="ü"/>
            </a:pPr>
            <a:r>
              <a:rPr lang="en-US" sz="3200" dirty="0" smtClean="0"/>
              <a:t>The rhesus macaque has facilitated the creation of drugs to manage HIV/AIDS.</a:t>
            </a:r>
            <a:endParaRPr lang="en-US" sz="32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The rhesus macaque has facilitated the understanding of the female reproductive cycle and development of the embryo.</a:t>
            </a:r>
          </a:p>
          <a:p>
            <a:pPr lvl="1">
              <a:buNone/>
            </a:pPr>
            <a:endParaRPr lang="en-US" sz="1600" dirty="0" smtClean="0"/>
          </a:p>
          <a:p>
            <a:pPr lvl="1">
              <a:buFont typeface="Wingdings" pitchFamily="2" charset="2"/>
              <a:buChar char="Ø"/>
            </a:pPr>
            <a:r>
              <a:rPr lang="en-US" sz="3200" dirty="0" smtClean="0"/>
              <a:t>Note: Rhesus macaques, like many other macaques, are natural hosts of the Herpes B virus. The virus does not typically harm the monkeys, but is very dangerous to humans in the rare event that it jumps species.</a:t>
            </a:r>
          </a:p>
          <a:p>
            <a:pPr lvl="2">
              <a:buFont typeface="Wingdings" pitchFamily="2" charset="2"/>
              <a:buChar char="ü"/>
            </a:pPr>
            <a:endParaRPr lang="en-US" sz="32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065800" y="1523810"/>
            <a:ext cx="5096999" cy="4602354"/>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2460646" y="1494684"/>
            <a:ext cx="4321153" cy="4631480"/>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Animals</a:t>
            </a:r>
            <a:endParaRPr lang="en-US" sz="4000" dirty="0"/>
          </a:p>
        </p:txBody>
      </p:sp>
      <p:pic>
        <p:nvPicPr>
          <p:cNvPr id="3075" name="Picture 3"/>
          <p:cNvPicPr>
            <a:picLocks noGrp="1" noChangeAspect="1" noChangeArrowheads="1"/>
          </p:cNvPicPr>
          <p:nvPr>
            <p:ph idx="1"/>
          </p:nvPr>
        </p:nvPicPr>
        <p:blipFill>
          <a:blip r:embed="rId2" cstate="print"/>
          <a:srcRect/>
          <a:stretch>
            <a:fillRect/>
          </a:stretch>
        </p:blipFill>
        <p:spPr bwMode="auto">
          <a:xfrm>
            <a:off x="2417613" y="1524000"/>
            <a:ext cx="4381316" cy="4602163"/>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1799686" y="1524000"/>
            <a:ext cx="5637977" cy="4602163"/>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r>
              <a:rPr lang="en-US" dirty="0" smtClean="0"/>
              <a:t>Cynomolgus</a:t>
            </a:r>
            <a:r>
              <a:rPr lang="en-US" b="1" dirty="0" smtClean="0"/>
              <a:t> </a:t>
            </a:r>
            <a:r>
              <a:rPr lang="en-US" dirty="0" smtClean="0"/>
              <a:t>Macaque - This primate has been used extensively in biomedical experiments. Yet, the International Union for Conservation of Nature (IUCN) Red List categorizes the cynomolgus macaque (</a:t>
            </a:r>
            <a:r>
              <a:rPr lang="en-US" i="1" dirty="0" smtClean="0"/>
              <a:t>Macaca fascicularis</a:t>
            </a:r>
            <a:r>
              <a:rPr lang="en-US" dirty="0" smtClean="0"/>
              <a:t>) as “Least Concern”.</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pPr>
              <a:buNone/>
            </a:pPr>
            <a:r>
              <a:rPr lang="en-US" dirty="0" smtClean="0"/>
              <a:t>	Native to Cambodia, Laos, Myanmar, Thailand, Vietnam, West Malaysia, and the islands of Sumatra, Java, and Borneo, the cynomolgus macaque, also known as the crab-eating macaque and long-tailed macaque, inhabits a great variety of habitats, including lowland rainforests and riverside and coastal forests.</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lstStyle/>
          <a:p>
            <a:pPr>
              <a:buNone/>
            </a:pPr>
            <a:r>
              <a:rPr lang="en-US" dirty="0" smtClean="0"/>
              <a:t>	However, in countries where it is not a native species, the cynomolgus monkey is considered to be a nuisance to indigenous fauna and flora and agriculture. The cynomolgus monkey is an introduced alien species in countries such as Taiwan,</a:t>
            </a:r>
            <a:r>
              <a:rPr lang="en-US" b="1" dirty="0" smtClean="0"/>
              <a:t> </a:t>
            </a:r>
            <a:r>
              <a:rPr lang="en-US" dirty="0" smtClean="0"/>
              <a:t>Papua New Guinea, Fiji, Samoa, and the Solomon Islands.</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lnSpcReduction="10000"/>
          </a:bodyPr>
          <a:lstStyle/>
          <a:p>
            <a:pPr lvl="1">
              <a:buFont typeface="Wingdings" pitchFamily="2" charset="2"/>
              <a:buChar char="Ø"/>
            </a:pPr>
            <a:r>
              <a:rPr lang="en-US" sz="3200" dirty="0" smtClean="0"/>
              <a:t>Advantages</a:t>
            </a:r>
          </a:p>
          <a:p>
            <a:pPr lvl="1">
              <a:buNone/>
            </a:pPr>
            <a:endParaRPr lang="en-US" sz="1600" dirty="0" smtClean="0"/>
          </a:p>
          <a:p>
            <a:pPr lvl="2">
              <a:buFont typeface="Wingdings" pitchFamily="2" charset="2"/>
              <a:buChar char="ü"/>
            </a:pPr>
            <a:r>
              <a:rPr lang="en-US" sz="3200" dirty="0" smtClean="0"/>
              <a:t>They are physiologically similar to humans.</a:t>
            </a:r>
          </a:p>
          <a:p>
            <a:pPr lvl="2">
              <a:buFont typeface="Wingdings" pitchFamily="2" charset="2"/>
              <a:buChar char="ü"/>
            </a:pPr>
            <a:r>
              <a:rPr lang="en-US" sz="3200" dirty="0" smtClean="0"/>
              <a:t>They are widely available and highly adaptable to captive conditions.</a:t>
            </a:r>
          </a:p>
          <a:p>
            <a:pPr lvl="2">
              <a:buFont typeface="Wingdings" pitchFamily="2" charset="2"/>
              <a:buChar char="ü"/>
            </a:pPr>
            <a:r>
              <a:rPr lang="en-US" sz="3200" dirty="0" smtClean="0"/>
              <a:t>Females reproduce until about 24 years of age, with gestation periods ranging from 162 to 193 days.</a:t>
            </a:r>
            <a:endParaRPr lang="en-US" sz="32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Research Areas</a:t>
            </a:r>
          </a:p>
          <a:p>
            <a:pPr lvl="1">
              <a:buNone/>
            </a:pPr>
            <a:endParaRPr lang="en-US" sz="1600" dirty="0" smtClean="0"/>
          </a:p>
          <a:p>
            <a:pPr lvl="2">
              <a:buFont typeface="Wingdings" pitchFamily="2" charset="2"/>
              <a:buChar char="ü"/>
            </a:pPr>
            <a:r>
              <a:rPr lang="en-US" sz="3200" dirty="0" smtClean="0"/>
              <a:t>Cynomolgus macaques have been widely used by researchers in breast cancer, uterine cancer, diabetes, cardiovascular disease, drug development and testing, neuroscience, pharmacology, toxicology, reproductive physiology, and psychiatry.</a:t>
            </a:r>
            <a:endParaRPr lang="en-US" sz="32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Note: Cynomolgus macaques are known carriers of Herpes simian B virus, the endemic virus of macaque monkeys.</a:t>
            </a:r>
            <a:endParaRPr lang="en-US" sz="32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667384" y="1447800"/>
            <a:ext cx="3809616" cy="4678363"/>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r>
              <a:rPr lang="en-US" dirty="0" smtClean="0"/>
              <a:t>Chimpanzee - For many years, chimpanzees (</a:t>
            </a:r>
            <a:r>
              <a:rPr lang="en-US" i="1" dirty="0" smtClean="0"/>
              <a:t>Pan troglodytes</a:t>
            </a:r>
            <a:r>
              <a:rPr lang="en-US" dirty="0" smtClean="0"/>
              <a:t>) have been used to advance scientific knowledge and the public’s health. However, a series of events have changed the chimpanzee’s status</a:t>
            </a:r>
            <a:r>
              <a:rPr lang="en-US" dirty="0" smtClean="0"/>
              <a: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In 2010, the European Union adopted Directive 2010/63 which bans the use of great </a:t>
            </a:r>
            <a:r>
              <a:rPr lang="en-US" sz="3200" dirty="0" smtClean="0"/>
              <a:t>apes (gorillas, orangutans, bonobos, and chimpanzees) </a:t>
            </a:r>
            <a:r>
              <a:rPr lang="en-US" sz="3200" dirty="0" smtClean="0"/>
              <a:t>in biomedical research</a:t>
            </a:r>
            <a:r>
              <a:rPr lang="en-US" sz="3200" dirty="0" smtClean="0"/>
              <a:t>.</a:t>
            </a:r>
          </a:p>
          <a:p>
            <a:pPr lvl="1">
              <a:buNone/>
            </a:pPr>
            <a:endParaRPr lang="en-US" sz="1600" dirty="0" smtClean="0"/>
          </a:p>
          <a:p>
            <a:pPr lvl="1">
              <a:buFont typeface="Wingdings" pitchFamily="2" charset="2"/>
              <a:buChar char="Ø"/>
            </a:pPr>
            <a:r>
              <a:rPr lang="en-US" sz="3200" dirty="0" smtClean="0"/>
              <a:t>In 2011, the National Academy of Sciences’ Institute of Medicine (IOM) determined </a:t>
            </a:r>
            <a:r>
              <a:rPr lang="en-US" sz="3200" dirty="0" smtClean="0"/>
              <a:t>that chimpanzees </a:t>
            </a:r>
            <a:r>
              <a:rPr lang="en-US" sz="3200" dirty="0" smtClean="0"/>
              <a:t>are unnecessary for most biomedical research.</a:t>
            </a:r>
            <a:endParaRPr lang="en-US" sz="32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In 2013, the National Institutes of Health (NIH) recommended to cut funding for most federally supported </a:t>
            </a:r>
            <a:r>
              <a:rPr lang="en-US" sz="3200" dirty="0" smtClean="0"/>
              <a:t>experiments </a:t>
            </a:r>
            <a:r>
              <a:rPr lang="en-US" sz="3200" dirty="0" smtClean="0"/>
              <a:t>on </a:t>
            </a:r>
            <a:r>
              <a:rPr lang="en-US" sz="3200" dirty="0" smtClean="0"/>
              <a:t>chimps </a:t>
            </a:r>
            <a:r>
              <a:rPr lang="en-US" sz="3200" dirty="0" smtClean="0"/>
              <a:t>and designate NIH-owned chimpanzees for retirement and transfer to the F</a:t>
            </a:r>
            <a:r>
              <a:rPr lang="en-US" sz="3200" dirty="0" smtClean="0"/>
              <a:t>ederal </a:t>
            </a:r>
            <a:r>
              <a:rPr lang="en-US" sz="3200" dirty="0" smtClean="0"/>
              <a:t>Sanctuary System.</a:t>
            </a:r>
            <a:endParaRPr lang="en-US" sz="32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In 2015,</a:t>
            </a:r>
            <a:r>
              <a:rPr lang="en-US" sz="3200" b="1" dirty="0" smtClean="0"/>
              <a:t> </a:t>
            </a:r>
            <a:r>
              <a:rPr lang="en-US" sz="3200" dirty="0" smtClean="0"/>
              <a:t>the U.S. Fish and Wildlife </a:t>
            </a:r>
            <a:r>
              <a:rPr lang="en-US" sz="3200" dirty="0" smtClean="0"/>
              <a:t>Service completed </a:t>
            </a:r>
            <a:r>
              <a:rPr lang="en-US" sz="3200" dirty="0" smtClean="0"/>
              <a:t>a final rule (80 FR </a:t>
            </a:r>
            <a:r>
              <a:rPr lang="en-US" sz="3200" dirty="0" smtClean="0"/>
              <a:t>34499) to list all </a:t>
            </a:r>
            <a:r>
              <a:rPr lang="en-US" sz="3200" dirty="0" smtClean="0"/>
              <a:t>chimpanzees, both wild and captive, as endangered under the Endangered Species Act of 1973</a:t>
            </a:r>
            <a:r>
              <a:rPr lang="en-US" sz="3200" dirty="0" smtClean="0"/>
              <a:t>.</a:t>
            </a:r>
          </a:p>
          <a:p>
            <a:pPr lvl="1">
              <a:buNone/>
            </a:pPr>
            <a:endParaRPr lang="en-US" sz="1600" dirty="0" smtClean="0"/>
          </a:p>
          <a:p>
            <a:pPr lvl="1">
              <a:buFont typeface="Wingdings" pitchFamily="2" charset="2"/>
              <a:buChar char="Ø"/>
            </a:pPr>
            <a:r>
              <a:rPr lang="en-US" sz="3200" dirty="0" smtClean="0"/>
              <a:t>It is estimated that the remaining non-government owned chimpanzees will be retired to sanctuaries by 2020.</a:t>
            </a:r>
          </a:p>
          <a:p>
            <a:pPr lvl="1">
              <a:buFont typeface="Wingdings" pitchFamily="2" charset="2"/>
              <a:buChar char="Ø"/>
            </a:pPr>
            <a:endParaRPr lang="en-US" sz="32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523128" y="1506618"/>
            <a:ext cx="4182471" cy="4619546"/>
          </a:xfrm>
          <a:prstGeom prst="rect">
            <a:avLst/>
          </a:prstGeom>
          <a:noFill/>
          <a:ln w="9525">
            <a:noFill/>
            <a:miter lim="800000"/>
            <a:headEnd/>
            <a:tailEnd/>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Animals</a:t>
            </a:r>
            <a:endParaRPr lang="en-US" sz="4000"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2082720" y="1524000"/>
            <a:ext cx="5062379" cy="4602163"/>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2018</TotalTime>
  <Words>1632</Words>
  <Application>Microsoft Office PowerPoint</Application>
  <PresentationFormat>On-screen Show (4:3)</PresentationFormat>
  <Paragraphs>231</Paragraphs>
  <Slides>85</Slides>
  <Notes>0</Notes>
  <HiddenSlides>0</HiddenSlides>
  <MMClips>0</MMClips>
  <ScaleCrop>false</ScaleCrop>
  <HeadingPairs>
    <vt:vector size="4" baseType="variant">
      <vt:variant>
        <vt:lpstr>Theme</vt:lpstr>
      </vt:variant>
      <vt:variant>
        <vt:i4>1</vt:i4>
      </vt:variant>
      <vt:variant>
        <vt:lpstr>Slide Titles</vt:lpstr>
      </vt:variant>
      <vt:variant>
        <vt:i4>85</vt:i4>
      </vt:variant>
    </vt:vector>
  </HeadingPairs>
  <TitlesOfParts>
    <vt:vector size="86" baseType="lpstr">
      <vt:lpstr>Office Theme</vt:lpstr>
      <vt:lpstr>FAS 424 Animal Models in Biomed. Res. </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lpstr>Types of Animals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FAS 424 Animal Models in Biomed. Res.</dc:title>
  <dc:creator>Sylvia Correa</dc:creator>
  <cp:lastModifiedBy>Sylvia Correa</cp:lastModifiedBy>
  <cp:revision>168</cp:revision>
  <dcterms:created xsi:type="dcterms:W3CDTF">2015-08-18T19:48:11Z</dcterms:created>
  <dcterms:modified xsi:type="dcterms:W3CDTF">2015-09-09T01:05:53Z</dcterms:modified>
</cp:coreProperties>
</file>